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6858000" cx="12192000"/>
  <p:notesSz cx="6858000" cy="9144000"/>
  <p:embeddedFontLst>
    <p:embeddedFont>
      <p:font typeface="Encode Sans SemiBold"/>
      <p:regular r:id="rId13"/>
      <p:bold r:id="rId14"/>
    </p:embeddedFont>
    <p:embeddedFont>
      <p:font typeface="Encode Sans"/>
      <p:regular r:id="rId15"/>
      <p:bold r:id="rId16"/>
    </p:embeddedFont>
    <p:embeddedFont>
      <p:font typeface="Encode Sans ExtraBold"/>
      <p:bold r:id="rId17"/>
    </p:embeddedFont>
    <p:embeddedFont>
      <p:font typeface="Encode Sans Medium"/>
      <p:regular r:id="rId18"/>
      <p:bold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:go="http://customooxmlschemas.google.com/" r:id="rId20" roundtripDataSignature="AMtx7mikvTq7VcL+KloBon1j9xoVPiWl6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EncodeSansSemiBold-regular.fnt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EncodeSans-regular.fntdata"/><Relationship Id="rId14" Type="http://schemas.openxmlformats.org/officeDocument/2006/relationships/font" Target="fonts/EncodeSansSemiBold-bold.fntdata"/><Relationship Id="rId17" Type="http://schemas.openxmlformats.org/officeDocument/2006/relationships/font" Target="fonts/EncodeSansExtraBold-bold.fntdata"/><Relationship Id="rId16" Type="http://schemas.openxmlformats.org/officeDocument/2006/relationships/font" Target="fonts/EncodeSans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EncodeSansMedium-bold.fntdata"/><Relationship Id="rId6" Type="http://schemas.openxmlformats.org/officeDocument/2006/relationships/slide" Target="slides/slide1.xml"/><Relationship Id="rId18" Type="http://schemas.openxmlformats.org/officeDocument/2006/relationships/font" Target="fonts/EncodeSansMedium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" name="Google Shape;15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" name="Google Shape;17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1" name="Google Shape;8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0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3"/>
          <p:cNvSpPr txBox="1"/>
          <p:nvPr>
            <p:ph idx="1" type="body"/>
          </p:nvPr>
        </p:nvSpPr>
        <p:spPr>
          <a:xfrm rot="5400000">
            <a:off x="3920332" y="-1256507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1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7" name="Google Shape;47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3" name="Google Shape;53;p1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4" name="Google Shape;54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7" name="Google Shape;67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8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8.jpg"/><Relationship Id="rId5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7.jpg"/><Relationship Id="rId5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D4095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4375150" y="6547274"/>
            <a:ext cx="3441700" cy="19642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6096000" y="2228400"/>
            <a:ext cx="56712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5400"/>
              <a:buFont typeface="Open Sans"/>
              <a:buNone/>
            </a:pPr>
            <a:r>
              <a:rPr lang="pt-BR" sz="3000">
                <a:solidFill>
                  <a:schemeClr val="lt1"/>
                </a:solidFill>
                <a:latin typeface="Encode Sans ExtraBold"/>
                <a:ea typeface="Encode Sans ExtraBold"/>
                <a:cs typeface="Encode Sans ExtraBold"/>
                <a:sym typeface="Encode Sans ExtraBold"/>
              </a:rPr>
              <a:t>Identificación</a:t>
            </a:r>
            <a:r>
              <a:rPr b="0" i="0" lang="pt-BR" sz="3000" u="none" cap="none" strike="noStrike">
                <a:solidFill>
                  <a:schemeClr val="lt1"/>
                </a:solidFill>
                <a:latin typeface="Encode Sans ExtraBold"/>
                <a:ea typeface="Encode Sans ExtraBold"/>
                <a:cs typeface="Encode Sans ExtraBold"/>
                <a:sym typeface="Encode Sans ExtraBold"/>
              </a:rPr>
              <a:t> a </a:t>
            </a:r>
            <a:r>
              <a:rPr lang="pt-BR" sz="3000">
                <a:solidFill>
                  <a:schemeClr val="lt1"/>
                </a:solidFill>
                <a:latin typeface="Encode Sans ExtraBold"/>
                <a:ea typeface="Encode Sans ExtraBold"/>
                <a:cs typeface="Encode Sans ExtraBold"/>
                <a:sym typeface="Encode Sans ExtraBold"/>
              </a:rPr>
              <a:t>través</a:t>
            </a:r>
            <a:r>
              <a:rPr b="0" i="0" lang="pt-BR" sz="3000" u="none" cap="none" strike="noStrike">
                <a:solidFill>
                  <a:schemeClr val="lt1"/>
                </a:solidFill>
                <a:latin typeface="Encode Sans ExtraBold"/>
                <a:ea typeface="Encode Sans ExtraBold"/>
                <a:cs typeface="Encode Sans ExtraBold"/>
                <a:sym typeface="Encode Sans ExtraBold"/>
              </a:rPr>
              <a:t> de las Necessidades e sentimientos de los pacientes e las personas qui sufren estado de Ansiedad e Depresión . </a:t>
            </a:r>
            <a:endParaRPr b="0" i="0" sz="3000" u="none" cap="none" strike="noStrike">
              <a:solidFill>
                <a:schemeClr val="lt1"/>
              </a:solidFill>
              <a:latin typeface="Encode Sans ExtraBold"/>
              <a:ea typeface="Encode Sans ExtraBold"/>
              <a:cs typeface="Encode Sans ExtraBold"/>
              <a:sym typeface="Encode Sans ExtraBold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5362" y="2478475"/>
            <a:ext cx="3267727" cy="1901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Google Shape;91;p1"/>
          <p:cNvCxnSpPr/>
          <p:nvPr/>
        </p:nvCxnSpPr>
        <p:spPr>
          <a:xfrm>
            <a:off x="5704312" y="3050225"/>
            <a:ext cx="0" cy="963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54900" y="354100"/>
            <a:ext cx="2912400" cy="104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D4095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/>
        </p:nvSpPr>
        <p:spPr>
          <a:xfrm>
            <a:off x="7769225" y="862012"/>
            <a:ext cx="3598862" cy="53975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63500" dir="5400000" dist="50800">
              <a:srgbClr val="000000">
                <a:alpha val="2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4022725" y="862012"/>
            <a:ext cx="3598862" cy="53975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63500" dir="5400000" dist="50800">
              <a:srgbClr val="000000">
                <a:alpha val="2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60312" y="0"/>
            <a:ext cx="4283100" cy="6858000"/>
          </a:xfrm>
          <a:prstGeom prst="rect">
            <a:avLst/>
          </a:prstGeom>
          <a:solidFill>
            <a:srgbClr val="0194DB"/>
          </a:solidFill>
          <a:ln>
            <a:noFill/>
          </a:ln>
          <a:effectLst>
            <a:outerShdw blurRad="63500" dir="5400000" dist="50800">
              <a:srgbClr val="000000">
                <a:alpha val="2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596800" y="5377125"/>
            <a:ext cx="487601" cy="487601"/>
          </a:xfrm>
          <a:custGeom>
            <a:rect b="b" l="l" r="r" t="t"/>
            <a:pathLst>
              <a:path extrusionOk="0" h="486385" w="486385">
                <a:moveTo>
                  <a:pt x="64470" y="185994"/>
                </a:moveTo>
                <a:lnTo>
                  <a:pt x="185994" y="185994"/>
                </a:lnTo>
                <a:lnTo>
                  <a:pt x="185994" y="64470"/>
                </a:lnTo>
                <a:lnTo>
                  <a:pt x="300391" y="64470"/>
                </a:lnTo>
                <a:lnTo>
                  <a:pt x="300391" y="185994"/>
                </a:lnTo>
                <a:lnTo>
                  <a:pt x="421915" y="185994"/>
                </a:lnTo>
                <a:lnTo>
                  <a:pt x="421915" y="300391"/>
                </a:lnTo>
                <a:lnTo>
                  <a:pt x="300391" y="300391"/>
                </a:lnTo>
                <a:lnTo>
                  <a:pt x="300391" y="421915"/>
                </a:lnTo>
                <a:lnTo>
                  <a:pt x="185994" y="421915"/>
                </a:lnTo>
                <a:lnTo>
                  <a:pt x="185994" y="300391"/>
                </a:lnTo>
                <a:lnTo>
                  <a:pt x="64470" y="30039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2387562" y="3277250"/>
            <a:ext cx="1528800" cy="459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3519624" y="1615799"/>
            <a:ext cx="305207" cy="305207"/>
          </a:xfrm>
          <a:custGeom>
            <a:rect b="b" l="l" r="r" t="t"/>
            <a:pathLst>
              <a:path extrusionOk="0" h="486385" w="486385">
                <a:moveTo>
                  <a:pt x="64470" y="185994"/>
                </a:moveTo>
                <a:lnTo>
                  <a:pt x="185994" y="185994"/>
                </a:lnTo>
                <a:lnTo>
                  <a:pt x="185994" y="64470"/>
                </a:lnTo>
                <a:lnTo>
                  <a:pt x="300391" y="64470"/>
                </a:lnTo>
                <a:lnTo>
                  <a:pt x="300391" y="185994"/>
                </a:lnTo>
                <a:lnTo>
                  <a:pt x="421915" y="185994"/>
                </a:lnTo>
                <a:lnTo>
                  <a:pt x="421915" y="300391"/>
                </a:lnTo>
                <a:lnTo>
                  <a:pt x="300391" y="300391"/>
                </a:lnTo>
                <a:lnTo>
                  <a:pt x="300391" y="421915"/>
                </a:lnTo>
                <a:lnTo>
                  <a:pt x="185994" y="421915"/>
                </a:lnTo>
                <a:lnTo>
                  <a:pt x="185994" y="300391"/>
                </a:lnTo>
                <a:lnTo>
                  <a:pt x="64470" y="30039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350" y="422875"/>
            <a:ext cx="1193501" cy="69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/>
          <p:nvPr/>
        </p:nvSpPr>
        <p:spPr>
          <a:xfrm>
            <a:off x="487350" y="2368755"/>
            <a:ext cx="3429000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600875" y="2076650"/>
            <a:ext cx="3429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</a:pPr>
            <a:r>
              <a:rPr i="0" lang="pt-BR" sz="2400" u="none" cap="none" strike="noStrike">
                <a:solidFill>
                  <a:schemeClr val="lt1"/>
                </a:solidFill>
                <a:latin typeface="Encode Sans SemiBold"/>
                <a:ea typeface="Encode Sans SemiBold"/>
                <a:cs typeface="Encode Sans SemiBold"/>
                <a:sym typeface="Encode Sans SemiBold"/>
              </a:rPr>
              <a:t>Como identificar las necessidades del Individuo .</a:t>
            </a:r>
            <a:endParaRPr i="0" sz="2400" u="none" cap="none" strike="noStrike">
              <a:solidFill>
                <a:schemeClr val="lt1"/>
              </a:solidFill>
              <a:latin typeface="Encode Sans SemiBold"/>
              <a:ea typeface="Encode Sans SemiBold"/>
              <a:cs typeface="Encode Sans SemiBold"/>
              <a:sym typeface="Encode Sans SemiBold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470327" y="3707490"/>
            <a:ext cx="3201900" cy="246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EFEFEF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513416" y="3706545"/>
            <a:ext cx="3201900" cy="246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EFEFEF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509651" y="3706545"/>
            <a:ext cx="3201900" cy="246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EFEFEF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600875" y="3512023"/>
            <a:ext cx="32019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u="none" cap="none" strike="noStrik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Utilizando recurso de Escucha </a:t>
            </a:r>
            <a:r>
              <a:rPr lang="pt-BR">
                <a:solidFill>
                  <a:srgbClr val="EFEFEF"/>
                </a:solidFill>
              </a:rPr>
              <a:t>Empática</a:t>
            </a:r>
            <a:r>
              <a:rPr b="0" i="0" lang="pt-BR" u="none" cap="none" strike="noStrik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 y preguntándole </a:t>
            </a:r>
            <a:r>
              <a:rPr lang="pt-BR">
                <a:solidFill>
                  <a:srgbClr val="EFEFEF"/>
                </a:solidFill>
              </a:rPr>
              <a:t>sobre</a:t>
            </a:r>
            <a:r>
              <a:rPr b="0" i="0" lang="pt-BR" u="none" cap="none" strike="noStrik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 su </a:t>
            </a:r>
            <a:r>
              <a:rPr lang="pt-BR">
                <a:solidFill>
                  <a:srgbClr val="EFEFEF"/>
                </a:solidFill>
              </a:rPr>
              <a:t>situación</a:t>
            </a:r>
            <a:r>
              <a:rPr b="0" i="0" lang="pt-BR" u="none" cap="none" strike="noStrik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 em este momento y cúal es la </a:t>
            </a:r>
            <a:r>
              <a:rPr lang="pt-BR">
                <a:solidFill>
                  <a:srgbClr val="EFEFEF"/>
                </a:solidFill>
              </a:rPr>
              <a:t>solución</a:t>
            </a:r>
            <a:r>
              <a:rPr b="0" i="0" lang="pt-BR" u="none" cap="none" strike="noStrik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 para su angustioso momento 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EFEFE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ulher sentada na cadeira&#10;&#10;Descrição gerada automaticamente com confiança média" id="110" name="Google Shape;110;p2"/>
          <p:cNvPicPr preferRelativeResize="0"/>
          <p:nvPr/>
        </p:nvPicPr>
        <p:blipFill rotWithShape="1">
          <a:blip r:embed="rId4">
            <a:alphaModFix/>
          </a:blip>
          <a:srcRect b="0" l="28921" r="31652" t="2627"/>
          <a:stretch/>
        </p:blipFill>
        <p:spPr>
          <a:xfrm>
            <a:off x="4343386" y="862012"/>
            <a:ext cx="3278201" cy="5397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ssoas em pé ao lado de uma mulher&#10;&#10;Descrição gerada automaticamente" id="111" name="Google Shape;111;p2"/>
          <p:cNvPicPr preferRelativeResize="0"/>
          <p:nvPr/>
        </p:nvPicPr>
        <p:blipFill rotWithShape="1">
          <a:blip r:embed="rId5">
            <a:alphaModFix/>
          </a:blip>
          <a:srcRect b="25916" l="49096" r="401" t="4534"/>
          <a:stretch/>
        </p:blipFill>
        <p:spPr>
          <a:xfrm>
            <a:off x="7769224" y="862012"/>
            <a:ext cx="3909359" cy="539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D4095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/>
          <p:nvPr/>
        </p:nvSpPr>
        <p:spPr>
          <a:xfrm>
            <a:off x="6880225" y="1066800"/>
            <a:ext cx="4572000" cy="57912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63500" dir="5400000" dist="50800">
              <a:srgbClr val="000000">
                <a:alpha val="474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 txBox="1"/>
          <p:nvPr/>
        </p:nvSpPr>
        <p:spPr>
          <a:xfrm>
            <a:off x="503475" y="1688400"/>
            <a:ext cx="5206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EEA"/>
              </a:buClr>
              <a:buSzPts val="3600"/>
              <a:buFont typeface="Open Sans"/>
              <a:buNone/>
            </a:pPr>
            <a:r>
              <a:rPr b="1" i="0" lang="pt-BR" sz="36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Principales Necesidades :</a:t>
            </a:r>
            <a:endParaRPr b="1" i="0" sz="3600" u="none" cap="none" strike="noStrike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4754562" y="1512887"/>
            <a:ext cx="576262" cy="588962"/>
          </a:xfrm>
          <a:custGeom>
            <a:rect b="b" l="l" r="r" t="t"/>
            <a:pathLst>
              <a:path extrusionOk="0" h="589586" w="575488">
                <a:moveTo>
                  <a:pt x="76281" y="227116"/>
                </a:moveTo>
                <a:lnTo>
                  <a:pt x="220067" y="227116"/>
                </a:lnTo>
                <a:lnTo>
                  <a:pt x="220067" y="78150"/>
                </a:lnTo>
                <a:lnTo>
                  <a:pt x="355421" y="78150"/>
                </a:lnTo>
                <a:lnTo>
                  <a:pt x="355421" y="227116"/>
                </a:lnTo>
                <a:lnTo>
                  <a:pt x="499207" y="227116"/>
                </a:lnTo>
                <a:lnTo>
                  <a:pt x="499207" y="362470"/>
                </a:lnTo>
                <a:lnTo>
                  <a:pt x="355421" y="362470"/>
                </a:lnTo>
                <a:lnTo>
                  <a:pt x="355421" y="511436"/>
                </a:lnTo>
                <a:lnTo>
                  <a:pt x="220067" y="511436"/>
                </a:lnTo>
                <a:lnTo>
                  <a:pt x="220067" y="362470"/>
                </a:lnTo>
                <a:lnTo>
                  <a:pt x="76281" y="362470"/>
                </a:lnTo>
                <a:close/>
              </a:path>
            </a:pathLst>
          </a:custGeom>
          <a:solidFill>
            <a:srgbClr val="274EE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5226050" y="2222500"/>
            <a:ext cx="1357312" cy="46037"/>
          </a:xfrm>
          <a:prstGeom prst="roundRect">
            <a:avLst>
              <a:gd fmla="val 16667" name="adj"/>
            </a:avLst>
          </a:prstGeom>
          <a:solidFill>
            <a:srgbClr val="274EE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350" y="422875"/>
            <a:ext cx="1193501" cy="694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nina sentada em balanço&#10;&#10;Descrição gerada automaticamente" id="121" name="Google Shape;121;p3"/>
          <p:cNvPicPr preferRelativeResize="0"/>
          <p:nvPr/>
        </p:nvPicPr>
        <p:blipFill rotWithShape="1">
          <a:blip r:embed="rId4">
            <a:alphaModFix/>
          </a:blip>
          <a:srcRect b="0" l="48305" r="7199" t="13674"/>
          <a:stretch/>
        </p:blipFill>
        <p:spPr>
          <a:xfrm>
            <a:off x="6880224" y="937814"/>
            <a:ext cx="4572001" cy="592018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0" y="3157537"/>
            <a:ext cx="7562850" cy="3736975"/>
          </a:xfrm>
          <a:prstGeom prst="rect">
            <a:avLst/>
          </a:prstGeom>
          <a:solidFill>
            <a:srgbClr val="0194DB"/>
          </a:solidFill>
          <a:ln>
            <a:noFill/>
          </a:ln>
          <a:effectLst>
            <a:outerShdw blurRad="63500" dir="5400000" dist="50800">
              <a:srgbClr val="000000">
                <a:alpha val="474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 txBox="1"/>
          <p:nvPr/>
        </p:nvSpPr>
        <p:spPr>
          <a:xfrm>
            <a:off x="503474" y="4225600"/>
            <a:ext cx="65559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Open Sans"/>
              <a:buNone/>
            </a:pPr>
            <a:r>
              <a:rPr i="0" lang="pt-BR" u="none" cap="none" strike="noStrike">
                <a:solidFill>
                  <a:schemeClr val="lt1"/>
                </a:solidFill>
                <a:latin typeface="Encode Sans SemiBold"/>
                <a:ea typeface="Encode Sans SemiBold"/>
                <a:cs typeface="Encode Sans SemiBold"/>
                <a:sym typeface="Encode Sans SemiBold"/>
              </a:rPr>
              <a:t>Bienestar ( Sustento y Salud , Seguridad , Descanso y Recreacion y Diversion )</a:t>
            </a:r>
            <a:endParaRPr>
              <a:latin typeface="Encode Sans SemiBold"/>
              <a:ea typeface="Encode Sans SemiBold"/>
              <a:cs typeface="Encode Sans SemiBold"/>
              <a:sym typeface="Encode Sans SemiBold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Open Sans"/>
              <a:buNone/>
            </a:pPr>
            <a:r>
              <a:rPr i="0" lang="pt-BR" u="none" cap="none" strike="noStrike">
                <a:solidFill>
                  <a:schemeClr val="lt1"/>
                </a:solidFill>
                <a:latin typeface="Encode Sans SemiBold"/>
                <a:ea typeface="Encode Sans SemiBold"/>
                <a:cs typeface="Encode Sans SemiBold"/>
                <a:sym typeface="Encode Sans SemiBold"/>
              </a:rPr>
              <a:t>Conexion ( Amor y Cuidado ,Empatia y Comprensíon , Comunidad y </a:t>
            </a:r>
            <a:r>
              <a:rPr lang="pt-BR">
                <a:solidFill>
                  <a:schemeClr val="lt1"/>
                </a:solidFill>
                <a:latin typeface="Encode Sans SemiBold"/>
                <a:ea typeface="Encode Sans SemiBold"/>
                <a:cs typeface="Encode Sans SemiBold"/>
                <a:sym typeface="Encode Sans SemiBold"/>
              </a:rPr>
              <a:t>Pertenencia</a:t>
            </a:r>
            <a:r>
              <a:rPr i="0" lang="pt-BR" u="none" cap="none" strike="noStrike">
                <a:solidFill>
                  <a:schemeClr val="lt1"/>
                </a:solidFill>
                <a:latin typeface="Encode Sans SemiBold"/>
                <a:ea typeface="Encode Sans SemiBold"/>
                <a:cs typeface="Encode Sans SemiBold"/>
                <a:sym typeface="Encode Sans SemiBold"/>
              </a:rPr>
              <a:t> )</a:t>
            </a:r>
            <a:endParaRPr>
              <a:latin typeface="Encode Sans SemiBold"/>
              <a:ea typeface="Encode Sans SemiBold"/>
              <a:cs typeface="Encode Sans SemiBold"/>
              <a:sym typeface="Encode Sans SemiBold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Open Sans"/>
              <a:buNone/>
            </a:pPr>
            <a:r>
              <a:rPr i="0" lang="pt-BR" u="none" cap="none" strike="noStrike">
                <a:solidFill>
                  <a:schemeClr val="lt1"/>
                </a:solidFill>
                <a:latin typeface="Encode Sans SemiBold"/>
                <a:ea typeface="Encode Sans SemiBold"/>
                <a:cs typeface="Encode Sans SemiBold"/>
                <a:sym typeface="Encode Sans SemiBold"/>
              </a:rPr>
              <a:t>Auto expression  ( </a:t>
            </a:r>
            <a:r>
              <a:rPr lang="pt-BR">
                <a:solidFill>
                  <a:schemeClr val="lt1"/>
                </a:solidFill>
                <a:latin typeface="Encode Sans SemiBold"/>
                <a:ea typeface="Encode Sans SemiBold"/>
                <a:cs typeface="Encode Sans SemiBold"/>
                <a:sym typeface="Encode Sans SemiBold"/>
              </a:rPr>
              <a:t>Autonomía</a:t>
            </a:r>
            <a:r>
              <a:rPr i="0" lang="pt-BR" u="none" cap="none" strike="noStrike">
                <a:solidFill>
                  <a:schemeClr val="lt1"/>
                </a:solidFill>
                <a:latin typeface="Encode Sans SemiBold"/>
                <a:ea typeface="Encode Sans SemiBold"/>
                <a:cs typeface="Encode Sans SemiBold"/>
                <a:sym typeface="Encode Sans SemiBold"/>
              </a:rPr>
              <a:t> y </a:t>
            </a:r>
            <a:r>
              <a:rPr lang="pt-BR">
                <a:solidFill>
                  <a:schemeClr val="lt1"/>
                </a:solidFill>
                <a:latin typeface="Encode Sans SemiBold"/>
                <a:ea typeface="Encode Sans SemiBold"/>
                <a:cs typeface="Encode Sans SemiBold"/>
                <a:sym typeface="Encode Sans SemiBold"/>
              </a:rPr>
              <a:t>Autenticidad</a:t>
            </a:r>
            <a:r>
              <a:rPr i="0" lang="pt-BR" u="none" cap="none" strike="noStrike">
                <a:solidFill>
                  <a:schemeClr val="lt1"/>
                </a:solidFill>
                <a:latin typeface="Encode Sans SemiBold"/>
                <a:ea typeface="Encode Sans SemiBold"/>
                <a:cs typeface="Encode Sans SemiBold"/>
                <a:sym typeface="Encode Sans SemiBold"/>
              </a:rPr>
              <a:t>, Creatividad , Sentido y Aportación</a:t>
            </a:r>
            <a:endParaRPr i="0" u="none" cap="none" strike="noStrike">
              <a:solidFill>
                <a:schemeClr val="lt1"/>
              </a:solidFill>
              <a:latin typeface="Encode Sans SemiBold"/>
              <a:ea typeface="Encode Sans SemiBold"/>
              <a:cs typeface="Encode Sans SemiBold"/>
              <a:sym typeface="Encode Sans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D4095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/>
          <p:nvPr/>
        </p:nvSpPr>
        <p:spPr>
          <a:xfrm>
            <a:off x="7769225" y="862012"/>
            <a:ext cx="3598862" cy="53975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63500" dir="5400000" dist="50800">
              <a:srgbClr val="000000">
                <a:alpha val="2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4022725" y="862012"/>
            <a:ext cx="3598862" cy="53975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63500" dir="5400000" dist="50800">
              <a:srgbClr val="000000">
                <a:alpha val="2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 txBox="1"/>
          <p:nvPr/>
        </p:nvSpPr>
        <p:spPr>
          <a:xfrm>
            <a:off x="60312" y="0"/>
            <a:ext cx="4283075" cy="6858000"/>
          </a:xfrm>
          <a:prstGeom prst="rect">
            <a:avLst/>
          </a:prstGeom>
          <a:solidFill>
            <a:srgbClr val="0194DB"/>
          </a:solidFill>
          <a:ln>
            <a:noFill/>
          </a:ln>
          <a:effectLst>
            <a:outerShdw blurRad="63500" dir="5400000" dist="50800">
              <a:srgbClr val="000000">
                <a:alpha val="2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596800" y="5377125"/>
            <a:ext cx="487601" cy="487601"/>
          </a:xfrm>
          <a:custGeom>
            <a:rect b="b" l="l" r="r" t="t"/>
            <a:pathLst>
              <a:path extrusionOk="0" h="486385" w="486385">
                <a:moveTo>
                  <a:pt x="64470" y="185994"/>
                </a:moveTo>
                <a:lnTo>
                  <a:pt x="185994" y="185994"/>
                </a:lnTo>
                <a:lnTo>
                  <a:pt x="185994" y="64470"/>
                </a:lnTo>
                <a:lnTo>
                  <a:pt x="300391" y="64470"/>
                </a:lnTo>
                <a:lnTo>
                  <a:pt x="300391" y="185994"/>
                </a:lnTo>
                <a:lnTo>
                  <a:pt x="421915" y="185994"/>
                </a:lnTo>
                <a:lnTo>
                  <a:pt x="421915" y="300391"/>
                </a:lnTo>
                <a:lnTo>
                  <a:pt x="300391" y="300391"/>
                </a:lnTo>
                <a:lnTo>
                  <a:pt x="300391" y="421915"/>
                </a:lnTo>
                <a:lnTo>
                  <a:pt x="185994" y="421915"/>
                </a:lnTo>
                <a:lnTo>
                  <a:pt x="185994" y="300391"/>
                </a:lnTo>
                <a:lnTo>
                  <a:pt x="64470" y="30039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2160587" y="3136462"/>
            <a:ext cx="1528800" cy="459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3519624" y="1615799"/>
            <a:ext cx="305207" cy="305207"/>
          </a:xfrm>
          <a:custGeom>
            <a:rect b="b" l="l" r="r" t="t"/>
            <a:pathLst>
              <a:path extrusionOk="0" h="486385" w="486385">
                <a:moveTo>
                  <a:pt x="64470" y="185994"/>
                </a:moveTo>
                <a:lnTo>
                  <a:pt x="185994" y="185994"/>
                </a:lnTo>
                <a:lnTo>
                  <a:pt x="185994" y="64470"/>
                </a:lnTo>
                <a:lnTo>
                  <a:pt x="300391" y="64470"/>
                </a:lnTo>
                <a:lnTo>
                  <a:pt x="300391" y="185994"/>
                </a:lnTo>
                <a:lnTo>
                  <a:pt x="421915" y="185994"/>
                </a:lnTo>
                <a:lnTo>
                  <a:pt x="421915" y="300391"/>
                </a:lnTo>
                <a:lnTo>
                  <a:pt x="300391" y="300391"/>
                </a:lnTo>
                <a:lnTo>
                  <a:pt x="300391" y="421915"/>
                </a:lnTo>
                <a:lnTo>
                  <a:pt x="185994" y="421915"/>
                </a:lnTo>
                <a:lnTo>
                  <a:pt x="185994" y="300391"/>
                </a:lnTo>
                <a:lnTo>
                  <a:pt x="64470" y="30039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350" y="422875"/>
            <a:ext cx="1193501" cy="69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"/>
          <p:cNvSpPr txBox="1"/>
          <p:nvPr/>
        </p:nvSpPr>
        <p:spPr>
          <a:xfrm>
            <a:off x="487350" y="2368755"/>
            <a:ext cx="3429000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"/>
          <p:cNvSpPr txBox="1"/>
          <p:nvPr/>
        </p:nvSpPr>
        <p:spPr>
          <a:xfrm>
            <a:off x="549150" y="1869375"/>
            <a:ext cx="3429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</a:pPr>
            <a:r>
              <a:rPr lang="pt-BR" sz="2400">
                <a:solidFill>
                  <a:schemeClr val="lt1"/>
                </a:solidFill>
                <a:latin typeface="Encode Sans SemiBold"/>
                <a:ea typeface="Encode Sans SemiBold"/>
                <a:cs typeface="Encode Sans SemiBold"/>
                <a:sym typeface="Encode Sans SemiBold"/>
              </a:rPr>
              <a:t>Cómo</a:t>
            </a:r>
            <a:r>
              <a:rPr i="0" lang="pt-BR" sz="2400" u="none" cap="none" strike="noStrike">
                <a:solidFill>
                  <a:schemeClr val="lt1"/>
                </a:solidFill>
                <a:latin typeface="Encode Sans SemiBold"/>
                <a:ea typeface="Encode Sans SemiBold"/>
                <a:cs typeface="Encode Sans SemiBold"/>
                <a:sym typeface="Encode Sans SemiBold"/>
              </a:rPr>
              <a:t> identificar los Sentimientos del Individuo .</a:t>
            </a:r>
            <a:endParaRPr i="0" sz="2400" u="none" cap="none" strike="noStrike">
              <a:solidFill>
                <a:schemeClr val="lt1"/>
              </a:solidFill>
              <a:latin typeface="Encode Sans SemiBold"/>
              <a:ea typeface="Encode Sans SemiBold"/>
              <a:cs typeface="Encode Sans SemiBold"/>
              <a:sym typeface="Encode Sans SemiBold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470327" y="3707490"/>
            <a:ext cx="3201900" cy="246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EFEFEF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38" name="Google Shape;138;p4"/>
          <p:cNvSpPr txBox="1"/>
          <p:nvPr/>
        </p:nvSpPr>
        <p:spPr>
          <a:xfrm>
            <a:off x="513416" y="3706545"/>
            <a:ext cx="3201900" cy="246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EFEFEF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509651" y="3706545"/>
            <a:ext cx="3201900" cy="246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EFEFEF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40" name="Google Shape;140;p4"/>
          <p:cNvSpPr txBox="1"/>
          <p:nvPr/>
        </p:nvSpPr>
        <p:spPr>
          <a:xfrm>
            <a:off x="600888" y="3428998"/>
            <a:ext cx="32019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pt-BR" u="none" cap="none" strike="noStrike">
                <a:solidFill>
                  <a:srgbClr val="EFEFEF"/>
                </a:solidFill>
                <a:latin typeface="Encode Sans"/>
                <a:ea typeface="Encode Sans"/>
                <a:cs typeface="Encode Sans"/>
                <a:sym typeface="Encode Sans"/>
              </a:rPr>
              <a:t>Toma tu temperatura emocional ; identifica tus fatores estressantes, </a:t>
            </a:r>
            <a:r>
              <a:rPr lang="pt-BR">
                <a:solidFill>
                  <a:srgbClr val="EFEFEF"/>
                </a:solidFill>
                <a:latin typeface="Encode Sans"/>
                <a:ea typeface="Encode Sans"/>
                <a:cs typeface="Encode Sans"/>
                <a:sym typeface="Encode Sans"/>
              </a:rPr>
              <a:t>comenzar</a:t>
            </a:r>
            <a:r>
              <a:rPr i="0" lang="pt-BR" u="none" cap="none" strike="noStrike">
                <a:solidFill>
                  <a:srgbClr val="EFEFEF"/>
                </a:solidFill>
                <a:latin typeface="Encode Sans"/>
                <a:ea typeface="Encode Sans"/>
                <a:cs typeface="Encode Sans"/>
                <a:sym typeface="Encode Sans"/>
              </a:rPr>
              <a:t> a juzgar lo quie sentes , hablar sobre tus sentimentos y dejar ir el medo .. Siempre em los princípios  de la Escucha </a:t>
            </a:r>
            <a:r>
              <a:rPr lang="pt-BR">
                <a:solidFill>
                  <a:srgbClr val="EFEFEF"/>
                </a:solidFill>
                <a:latin typeface="Encode Sans"/>
                <a:ea typeface="Encode Sans"/>
                <a:cs typeface="Encode Sans"/>
                <a:sym typeface="Encode Sans"/>
              </a:rPr>
              <a:t>Empática</a:t>
            </a:r>
            <a:endParaRPr i="0" u="none" cap="none" strike="noStrike">
              <a:solidFill>
                <a:srgbClr val="EFEFEF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EFEFE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omem pulando no ar&#10;&#10;Descrição gerada automaticamente com confiança média" id="141" name="Google Shape;141;p4"/>
          <p:cNvPicPr preferRelativeResize="0"/>
          <p:nvPr/>
        </p:nvPicPr>
        <p:blipFill rotWithShape="1">
          <a:blip r:embed="rId4">
            <a:alphaModFix/>
          </a:blip>
          <a:srcRect b="42034" l="33695" r="32592" t="24258"/>
          <a:stretch/>
        </p:blipFill>
        <p:spPr>
          <a:xfrm>
            <a:off x="7769226" y="862012"/>
            <a:ext cx="3598862" cy="539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lher sentada em frente a parede azul&#10;&#10;Descrição gerada automaticamente com confiança média" id="142" name="Google Shape;142;p4"/>
          <p:cNvPicPr preferRelativeResize="0"/>
          <p:nvPr/>
        </p:nvPicPr>
        <p:blipFill rotWithShape="1">
          <a:blip r:embed="rId5">
            <a:alphaModFix/>
          </a:blip>
          <a:srcRect b="9887" l="36372" r="27520" t="935"/>
          <a:stretch/>
        </p:blipFill>
        <p:spPr>
          <a:xfrm>
            <a:off x="4343387" y="862013"/>
            <a:ext cx="3278200" cy="539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D4095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 txBox="1"/>
          <p:nvPr/>
        </p:nvSpPr>
        <p:spPr>
          <a:xfrm>
            <a:off x="6880225" y="1066800"/>
            <a:ext cx="4572000" cy="57912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63500" dir="5400000" dist="50800">
              <a:srgbClr val="000000">
                <a:alpha val="474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 txBox="1"/>
          <p:nvPr/>
        </p:nvSpPr>
        <p:spPr>
          <a:xfrm>
            <a:off x="557212" y="1900237"/>
            <a:ext cx="5346600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EEA"/>
              </a:buClr>
              <a:buSzPts val="3600"/>
              <a:buFont typeface="Open Sans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Principales Sentiemientos &amp; Emociones :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5"/>
          <p:cNvSpPr/>
          <p:nvPr/>
        </p:nvSpPr>
        <p:spPr>
          <a:xfrm>
            <a:off x="4754562" y="1512887"/>
            <a:ext cx="576262" cy="588962"/>
          </a:xfrm>
          <a:custGeom>
            <a:rect b="b" l="l" r="r" t="t"/>
            <a:pathLst>
              <a:path extrusionOk="0" h="589586" w="575488">
                <a:moveTo>
                  <a:pt x="76281" y="227116"/>
                </a:moveTo>
                <a:lnTo>
                  <a:pt x="220067" y="227116"/>
                </a:lnTo>
                <a:lnTo>
                  <a:pt x="220067" y="78150"/>
                </a:lnTo>
                <a:lnTo>
                  <a:pt x="355421" y="78150"/>
                </a:lnTo>
                <a:lnTo>
                  <a:pt x="355421" y="227116"/>
                </a:lnTo>
                <a:lnTo>
                  <a:pt x="499207" y="227116"/>
                </a:lnTo>
                <a:lnTo>
                  <a:pt x="499207" y="362470"/>
                </a:lnTo>
                <a:lnTo>
                  <a:pt x="355421" y="362470"/>
                </a:lnTo>
                <a:lnTo>
                  <a:pt x="355421" y="511436"/>
                </a:lnTo>
                <a:lnTo>
                  <a:pt x="220067" y="511436"/>
                </a:lnTo>
                <a:lnTo>
                  <a:pt x="220067" y="362470"/>
                </a:lnTo>
                <a:lnTo>
                  <a:pt x="76281" y="362470"/>
                </a:lnTo>
                <a:close/>
              </a:path>
            </a:pathLst>
          </a:custGeom>
          <a:solidFill>
            <a:srgbClr val="274EE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enina de vestido azul&#10;&#10;Descrição gerada automaticamente" id="150" name="Google Shape;150;p5"/>
          <p:cNvPicPr preferRelativeResize="0"/>
          <p:nvPr/>
        </p:nvPicPr>
        <p:blipFill rotWithShape="1">
          <a:blip r:embed="rId3">
            <a:alphaModFix/>
          </a:blip>
          <a:srcRect b="14537" l="35478" r="20077" t="485"/>
          <a:stretch/>
        </p:blipFill>
        <p:spPr>
          <a:xfrm>
            <a:off x="6880223" y="1066799"/>
            <a:ext cx="4572001" cy="582771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5"/>
          <p:cNvSpPr txBox="1"/>
          <p:nvPr/>
        </p:nvSpPr>
        <p:spPr>
          <a:xfrm>
            <a:off x="0" y="3157537"/>
            <a:ext cx="7562850" cy="3736975"/>
          </a:xfrm>
          <a:prstGeom prst="rect">
            <a:avLst/>
          </a:prstGeom>
          <a:solidFill>
            <a:srgbClr val="0194DB"/>
          </a:solidFill>
          <a:ln>
            <a:noFill/>
          </a:ln>
          <a:effectLst>
            <a:outerShdw blurRad="63500" dir="5400000" dist="50800">
              <a:srgbClr val="000000">
                <a:alpha val="474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5226050" y="2222500"/>
            <a:ext cx="1357312" cy="46037"/>
          </a:xfrm>
          <a:prstGeom prst="roundRect">
            <a:avLst>
              <a:gd fmla="val 16667" name="adj"/>
            </a:avLst>
          </a:prstGeom>
          <a:solidFill>
            <a:srgbClr val="274EE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350" y="422875"/>
            <a:ext cx="1193501" cy="69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5"/>
          <p:cNvSpPr txBox="1"/>
          <p:nvPr/>
        </p:nvSpPr>
        <p:spPr>
          <a:xfrm>
            <a:off x="557212" y="3608387"/>
            <a:ext cx="5834100" cy="1708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Open Sans"/>
              <a:buNone/>
            </a:pPr>
            <a:r>
              <a:rPr b="0" i="0" lang="pt-BR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Preocupado, Enojado, Digustado, Confundido , Incomodado, Desconectado, Avergonzado, Temeroso, Con Dolor, Triste , Estresado y Cansado , Vulnerable, Anhelante , Afecto, Interesado, Contento, Agradecido, Esperanzado, Tranquilo y Descansado 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Open Sans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D4095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"/>
          <p:cNvSpPr txBox="1"/>
          <p:nvPr/>
        </p:nvSpPr>
        <p:spPr>
          <a:xfrm>
            <a:off x="4241800" y="339725"/>
            <a:ext cx="7104062" cy="40703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"/>
          <p:cNvSpPr/>
          <p:nvPr/>
        </p:nvSpPr>
        <p:spPr>
          <a:xfrm>
            <a:off x="846137" y="1335087"/>
            <a:ext cx="574675" cy="574675"/>
          </a:xfrm>
          <a:custGeom>
            <a:rect b="b" l="l" r="r" t="t"/>
            <a:pathLst>
              <a:path extrusionOk="0" h="575488" w="575488">
                <a:moveTo>
                  <a:pt x="76281" y="220067"/>
                </a:moveTo>
                <a:lnTo>
                  <a:pt x="220067" y="220067"/>
                </a:lnTo>
                <a:lnTo>
                  <a:pt x="220067" y="76281"/>
                </a:lnTo>
                <a:lnTo>
                  <a:pt x="355421" y="76281"/>
                </a:lnTo>
                <a:lnTo>
                  <a:pt x="355421" y="220067"/>
                </a:lnTo>
                <a:lnTo>
                  <a:pt x="499207" y="220067"/>
                </a:lnTo>
                <a:lnTo>
                  <a:pt x="499207" y="355421"/>
                </a:lnTo>
                <a:lnTo>
                  <a:pt x="355421" y="355421"/>
                </a:lnTo>
                <a:lnTo>
                  <a:pt x="355421" y="499207"/>
                </a:lnTo>
                <a:lnTo>
                  <a:pt x="220067" y="499207"/>
                </a:lnTo>
                <a:lnTo>
                  <a:pt x="220067" y="355421"/>
                </a:lnTo>
                <a:lnTo>
                  <a:pt x="76281" y="35542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569099" y="1953426"/>
            <a:ext cx="3004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ts val="3200"/>
              <a:buFont typeface="Open Sans"/>
              <a:buNone/>
            </a:pPr>
            <a:r>
              <a:rPr i="0" lang="pt-BR" sz="1800" u="none" cap="none" strike="noStrike">
                <a:solidFill>
                  <a:srgbClr val="FFFFFF"/>
                </a:solidFill>
                <a:latin typeface="Encode Sans SemiBold"/>
                <a:ea typeface="Encode Sans SemiBold"/>
                <a:cs typeface="Encode Sans SemiBold"/>
                <a:sym typeface="Encode Sans SemiBold"/>
              </a:rPr>
              <a:t>Como identificar Necesidades insatisfechas a </a:t>
            </a:r>
            <a:r>
              <a:rPr lang="pt-BR" sz="1800">
                <a:solidFill>
                  <a:srgbClr val="FFFFFF"/>
                </a:solidFill>
                <a:latin typeface="Encode Sans SemiBold"/>
                <a:ea typeface="Encode Sans SemiBold"/>
                <a:cs typeface="Encode Sans SemiBold"/>
                <a:sym typeface="Encode Sans SemiBold"/>
              </a:rPr>
              <a:t>través</a:t>
            </a:r>
            <a:r>
              <a:rPr i="0" lang="pt-BR" sz="1800" u="none" cap="none" strike="noStrike">
                <a:solidFill>
                  <a:srgbClr val="FFFFFF"/>
                </a:solidFill>
                <a:latin typeface="Encode Sans SemiBold"/>
                <a:ea typeface="Encode Sans SemiBold"/>
                <a:cs typeface="Encode Sans SemiBold"/>
                <a:sym typeface="Encode Sans SemiBold"/>
              </a:rPr>
              <a:t> de Sentimientos informados </a:t>
            </a:r>
            <a:endParaRPr i="0" sz="1800" u="none" cap="none" strike="noStrike">
              <a:solidFill>
                <a:srgbClr val="FFFFFF"/>
              </a:solidFill>
              <a:latin typeface="Encode Sans SemiBold"/>
              <a:ea typeface="Encode Sans SemiBold"/>
              <a:cs typeface="Encode Sans SemiBold"/>
              <a:sym typeface="Encode Sans SemiBold"/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2043163" y="3204360"/>
            <a:ext cx="1252537" cy="7937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 txBox="1"/>
          <p:nvPr/>
        </p:nvSpPr>
        <p:spPr>
          <a:xfrm>
            <a:off x="2974590" y="2386008"/>
            <a:ext cx="1267200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EEA"/>
              </a:buClr>
              <a:buSzPts val="3200"/>
              <a:buFont typeface="Open San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Encode Sans Medium"/>
              <a:ea typeface="Encode Sans Medium"/>
              <a:cs typeface="Encode Sans Medium"/>
              <a:sym typeface="Encode Sans Medium"/>
            </a:endParaRPr>
          </a:p>
        </p:txBody>
      </p:sp>
      <p:sp>
        <p:nvSpPr>
          <p:cNvPr id="164" name="Google Shape;164;p6"/>
          <p:cNvSpPr/>
          <p:nvPr/>
        </p:nvSpPr>
        <p:spPr>
          <a:xfrm>
            <a:off x="7021512" y="4660900"/>
            <a:ext cx="215900" cy="21431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6"/>
          <p:cNvSpPr/>
          <p:nvPr/>
        </p:nvSpPr>
        <p:spPr>
          <a:xfrm>
            <a:off x="7472362" y="4660900"/>
            <a:ext cx="214312" cy="21431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"/>
          <p:cNvSpPr/>
          <p:nvPr/>
        </p:nvSpPr>
        <p:spPr>
          <a:xfrm>
            <a:off x="7923212" y="4660900"/>
            <a:ext cx="214312" cy="21431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rupo de pessoas em pé lado a lado&#10;&#10;Descrição gerada automaticamente" id="167" name="Google Shape;167;p6"/>
          <p:cNvPicPr preferRelativeResize="0"/>
          <p:nvPr/>
        </p:nvPicPr>
        <p:blipFill rotWithShape="1">
          <a:blip r:embed="rId3">
            <a:alphaModFix/>
          </a:blip>
          <a:srcRect b="11045" l="706" r="0" t="32317"/>
          <a:stretch/>
        </p:blipFill>
        <p:spPr>
          <a:xfrm>
            <a:off x="4241790" y="339726"/>
            <a:ext cx="7135834" cy="407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"/>
          <p:cNvSpPr txBox="1"/>
          <p:nvPr/>
        </p:nvSpPr>
        <p:spPr>
          <a:xfrm>
            <a:off x="569092" y="3334058"/>
            <a:ext cx="5832475" cy="3262312"/>
          </a:xfrm>
          <a:prstGeom prst="rect">
            <a:avLst/>
          </a:prstGeom>
          <a:solidFill>
            <a:srgbClr val="0194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"/>
          <p:cNvSpPr txBox="1"/>
          <p:nvPr/>
        </p:nvSpPr>
        <p:spPr>
          <a:xfrm>
            <a:off x="759450" y="3895413"/>
            <a:ext cx="50916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Font typeface="Open Sans"/>
              <a:buNone/>
            </a:pPr>
            <a:r>
              <a:rPr b="0" i="0" lang="pt-BR" u="none" cap="none" strike="noStrike">
                <a:solidFill>
                  <a:srgbClr val="EFEFEF"/>
                </a:solidFill>
                <a:latin typeface="Encode Sans"/>
                <a:ea typeface="Encode Sans"/>
                <a:cs typeface="Encode Sans"/>
                <a:sym typeface="Encode Sans"/>
              </a:rPr>
              <a:t>. </a:t>
            </a:r>
            <a:endParaRPr b="0" i="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>
                <a:solidFill>
                  <a:srgbClr val="EFEFEF"/>
                </a:solidFill>
                <a:latin typeface="Encode Sans"/>
                <a:ea typeface="Encode Sans"/>
                <a:cs typeface="Encode Sans"/>
                <a:sym typeface="Encode Sans"/>
              </a:rPr>
              <a:t>Sensación</a:t>
            </a:r>
            <a:r>
              <a:rPr b="0" i="0" lang="pt-BR" u="none" cap="none" strike="noStrike">
                <a:solidFill>
                  <a:srgbClr val="EFEFEF"/>
                </a:solidFill>
                <a:latin typeface="Encode Sans"/>
                <a:ea typeface="Encode Sans"/>
                <a:cs typeface="Encode Sans"/>
                <a:sym typeface="Encode Sans"/>
              </a:rPr>
              <a:t> agradable indica necesidad satisfecha; Si es desagradable, indica uma necesidad insatisfecha.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u="none" cap="none" strike="noStrike">
                <a:solidFill>
                  <a:srgbClr val="EFEFEF"/>
                </a:solidFill>
                <a:latin typeface="Encode Sans"/>
                <a:ea typeface="Encode Sans"/>
                <a:cs typeface="Encode Sans"/>
                <a:sym typeface="Encode Sans"/>
              </a:rPr>
              <a:t>Es importante identificar Sentimiento  y vincúlalo a uma causa  Interna  ( Me siento así porque yo....)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u="none" cap="none" strike="noStrike">
                <a:solidFill>
                  <a:srgbClr val="EFEFEF"/>
                </a:solidFill>
                <a:latin typeface="Encode Sans"/>
                <a:ea typeface="Encode Sans"/>
                <a:cs typeface="Encode Sans"/>
                <a:sym typeface="Encode Sans"/>
              </a:rPr>
              <a:t>Trate  de identifica la necesidad de esta causa interna.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u="none" cap="none" strike="noStrike">
                <a:solidFill>
                  <a:srgbClr val="EFEFEF"/>
                </a:solidFill>
                <a:latin typeface="Encode Sans"/>
                <a:ea typeface="Encode Sans"/>
                <a:cs typeface="Encode Sans"/>
                <a:sym typeface="Encode Sans"/>
              </a:rPr>
              <a:t>Cuando comience a comunicarse com lo paciente recuerde conectar sus sentiementos com sus necessidades siempre . Seguiendo los princípios de la Escucha Ativa .</a:t>
            </a:r>
            <a:endParaRPr b="0" i="0" u="none" cap="none" strike="noStrike">
              <a:solidFill>
                <a:srgbClr val="EFEFEF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70" name="Google Shape;17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350" y="422875"/>
            <a:ext cx="1193501" cy="69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D4095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7"/>
          <p:cNvPicPr preferRelativeResize="0"/>
          <p:nvPr/>
        </p:nvPicPr>
        <p:blipFill rotWithShape="1">
          <a:blip r:embed="rId3">
            <a:alphaModFix amt="80000"/>
          </a:blip>
          <a:srcRect b="0" l="0" r="0" t="0"/>
          <a:stretch/>
        </p:blipFill>
        <p:spPr>
          <a:xfrm>
            <a:off x="4375150" y="6308574"/>
            <a:ext cx="3441700" cy="19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7"/>
          <p:cNvSpPr txBox="1"/>
          <p:nvPr/>
        </p:nvSpPr>
        <p:spPr>
          <a:xfrm>
            <a:off x="3855900" y="1797104"/>
            <a:ext cx="4480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5400"/>
              <a:buFont typeface="Open Sans"/>
              <a:buNone/>
            </a:pPr>
            <a:r>
              <a:rPr b="0" i="0" lang="pt-BR" sz="7600" u="none" cap="none" strike="noStrike">
                <a:solidFill>
                  <a:srgbClr val="EFEFEF"/>
                </a:solidFill>
                <a:latin typeface="Encode Sans ExtraBold"/>
                <a:ea typeface="Encode Sans ExtraBold"/>
                <a:cs typeface="Encode Sans ExtraBold"/>
                <a:sym typeface="Encode Sans ExtraBold"/>
              </a:rPr>
              <a:t>¡Gracias!</a:t>
            </a:r>
            <a:endParaRPr b="0" i="0" sz="3600" u="none" cap="none" strike="noStrike">
              <a:solidFill>
                <a:srgbClr val="000000"/>
              </a:solidFill>
              <a:latin typeface="Encode Sans ExtraBold"/>
              <a:ea typeface="Encode Sans ExtraBold"/>
              <a:cs typeface="Encode Sans ExtraBold"/>
              <a:sym typeface="Encode Sans ExtraBold"/>
            </a:endParaRPr>
          </a:p>
        </p:txBody>
      </p:sp>
      <p:pic>
        <p:nvPicPr>
          <p:cNvPr id="177" name="Google Shape;17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25025" y="4330175"/>
            <a:ext cx="7169500" cy="131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7"/>
          <p:cNvSpPr txBox="1"/>
          <p:nvPr/>
        </p:nvSpPr>
        <p:spPr>
          <a:xfrm>
            <a:off x="3048000" y="3275112"/>
            <a:ext cx="6096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Luis</dc:creator>
</cp:coreProperties>
</file>